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0ac8a3677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0ac8a3677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32f0724ce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32f0724ce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0ac8a3677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0ac8a3677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32f0724ce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32f0724ce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0ac8a3677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0ac8a3677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0d2aa10826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0d2aa10826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32f0724ce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32f0724ce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0ac8a3677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0ac8a3677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32f0724ce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32f0724ce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0d54b5659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0d54b5659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32f0724ce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32f0724ce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lpasset layout">
  <p:cSld name="AUTOLAYOUT">
    <p:bg>
      <p:bgPr>
        <a:solidFill>
          <a:srgbClr val="FFFFFF"/>
        </a:solidFill>
      </p:bgPr>
    </p:bg>
    <p:spTree>
      <p:nvGrpSpPr>
        <p:cNvPr id="50"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txBox="1"/>
          <p:nvPr>
            <p:ph type="ctrTitle"/>
          </p:nvPr>
        </p:nvSpPr>
        <p:spPr>
          <a:xfrm>
            <a:off x="1375600" y="939000"/>
            <a:ext cx="6369600" cy="2545800"/>
          </a:xfrm>
          <a:prstGeom prst="rect">
            <a:avLst/>
          </a:prstGeom>
          <a:noFill/>
        </p:spPr>
        <p:txBody>
          <a:bodyPr anchorCtr="0" anchor="ctr" bIns="91425" lIns="91425" spcFirstLastPara="1" rIns="91425" wrap="square" tIns="91425">
            <a:normAutofit/>
          </a:bodyPr>
          <a:lstStyle>
            <a:lvl1pPr lvl="0" algn="ctr">
              <a:lnSpc>
                <a:spcPct val="100000"/>
              </a:lnSpc>
              <a:spcBef>
                <a:spcPts val="0"/>
              </a:spcBef>
              <a:spcAft>
                <a:spcPts val="0"/>
              </a:spcAft>
              <a:buClr>
                <a:srgbClr val="FFFFFF"/>
              </a:buClr>
              <a:buSzPts val="4000"/>
              <a:buNone/>
              <a:defRPr sz="4000">
                <a:solidFill>
                  <a:srgbClr val="FFFFFF"/>
                </a:solidFill>
              </a:defRPr>
            </a:lvl1pPr>
            <a:lvl2pPr lvl="1" algn="ctr">
              <a:lnSpc>
                <a:spcPct val="100000"/>
              </a:lnSpc>
              <a:spcBef>
                <a:spcPts val="0"/>
              </a:spcBef>
              <a:spcAft>
                <a:spcPts val="0"/>
              </a:spcAft>
              <a:buClr>
                <a:srgbClr val="FFFFFF"/>
              </a:buClr>
              <a:buSzPts val="4000"/>
              <a:buNone/>
              <a:defRPr sz="4000">
                <a:solidFill>
                  <a:srgbClr val="FFFFFF"/>
                </a:solidFill>
              </a:defRPr>
            </a:lvl2pPr>
            <a:lvl3pPr lvl="2" algn="ctr">
              <a:lnSpc>
                <a:spcPct val="100000"/>
              </a:lnSpc>
              <a:spcBef>
                <a:spcPts val="0"/>
              </a:spcBef>
              <a:spcAft>
                <a:spcPts val="0"/>
              </a:spcAft>
              <a:buClr>
                <a:srgbClr val="FFFFFF"/>
              </a:buClr>
              <a:buSzPts val="4000"/>
              <a:buNone/>
              <a:defRPr sz="4000">
                <a:solidFill>
                  <a:srgbClr val="FFFFFF"/>
                </a:solidFill>
              </a:defRPr>
            </a:lvl3pPr>
            <a:lvl4pPr lvl="3" algn="ctr">
              <a:lnSpc>
                <a:spcPct val="100000"/>
              </a:lnSpc>
              <a:spcBef>
                <a:spcPts val="0"/>
              </a:spcBef>
              <a:spcAft>
                <a:spcPts val="0"/>
              </a:spcAft>
              <a:buClr>
                <a:srgbClr val="FFFFFF"/>
              </a:buClr>
              <a:buSzPts val="4000"/>
              <a:buNone/>
              <a:defRPr sz="4000">
                <a:solidFill>
                  <a:srgbClr val="FFFFFF"/>
                </a:solidFill>
              </a:defRPr>
            </a:lvl4pPr>
            <a:lvl5pPr lvl="4" algn="ctr">
              <a:lnSpc>
                <a:spcPct val="100000"/>
              </a:lnSpc>
              <a:spcBef>
                <a:spcPts val="0"/>
              </a:spcBef>
              <a:spcAft>
                <a:spcPts val="0"/>
              </a:spcAft>
              <a:buClr>
                <a:srgbClr val="FFFFFF"/>
              </a:buClr>
              <a:buSzPts val="4000"/>
              <a:buNone/>
              <a:defRPr sz="4000">
                <a:solidFill>
                  <a:srgbClr val="FFFFFF"/>
                </a:solidFill>
              </a:defRPr>
            </a:lvl5pPr>
            <a:lvl6pPr lvl="5" algn="ctr">
              <a:lnSpc>
                <a:spcPct val="100000"/>
              </a:lnSpc>
              <a:spcBef>
                <a:spcPts val="0"/>
              </a:spcBef>
              <a:spcAft>
                <a:spcPts val="0"/>
              </a:spcAft>
              <a:buClr>
                <a:srgbClr val="FFFFFF"/>
              </a:buClr>
              <a:buSzPts val="4000"/>
              <a:buNone/>
              <a:defRPr sz="4000">
                <a:solidFill>
                  <a:srgbClr val="FFFFFF"/>
                </a:solidFill>
              </a:defRPr>
            </a:lvl6pPr>
            <a:lvl7pPr lvl="6" algn="ctr">
              <a:lnSpc>
                <a:spcPct val="100000"/>
              </a:lnSpc>
              <a:spcBef>
                <a:spcPts val="0"/>
              </a:spcBef>
              <a:spcAft>
                <a:spcPts val="0"/>
              </a:spcAft>
              <a:buClr>
                <a:srgbClr val="FFFFFF"/>
              </a:buClr>
              <a:buSzPts val="4000"/>
              <a:buNone/>
              <a:defRPr sz="4000">
                <a:solidFill>
                  <a:srgbClr val="FFFFFF"/>
                </a:solidFill>
              </a:defRPr>
            </a:lvl7pPr>
            <a:lvl8pPr lvl="7" algn="ctr">
              <a:lnSpc>
                <a:spcPct val="100000"/>
              </a:lnSpc>
              <a:spcBef>
                <a:spcPts val="0"/>
              </a:spcBef>
              <a:spcAft>
                <a:spcPts val="0"/>
              </a:spcAft>
              <a:buClr>
                <a:srgbClr val="FFFFFF"/>
              </a:buClr>
              <a:buSzPts val="4000"/>
              <a:buNone/>
              <a:defRPr sz="4000">
                <a:solidFill>
                  <a:srgbClr val="FFFFFF"/>
                </a:solidFill>
              </a:defRPr>
            </a:lvl8pPr>
            <a:lvl9pPr lvl="8" algn="ctr">
              <a:lnSpc>
                <a:spcPct val="100000"/>
              </a:lnSpc>
              <a:spcBef>
                <a:spcPts val="0"/>
              </a:spcBef>
              <a:spcAft>
                <a:spcPts val="0"/>
              </a:spcAft>
              <a:buClr>
                <a:srgbClr val="FFFFFF"/>
              </a:buClr>
              <a:buSzPts val="4000"/>
              <a:buNone/>
              <a:defRPr sz="4000">
                <a:solidFill>
                  <a:srgbClr val="FFFFFF"/>
                </a:solidFill>
              </a:defRPr>
            </a:lvl9pPr>
          </a:lstStyle>
          <a:p/>
        </p:txBody>
      </p:sp>
      <p:sp>
        <p:nvSpPr>
          <p:cNvPr id="53" name="Google Shape;53;p13"/>
          <p:cNvSpPr txBox="1"/>
          <p:nvPr>
            <p:ph idx="1" type="subTitle"/>
          </p:nvPr>
        </p:nvSpPr>
        <p:spPr>
          <a:xfrm>
            <a:off x="1387200" y="3637200"/>
            <a:ext cx="6369600" cy="567300"/>
          </a:xfrm>
          <a:prstGeom prst="rect">
            <a:avLst/>
          </a:prstGeom>
          <a:noFill/>
        </p:spPr>
        <p:txBody>
          <a:bodyPr anchorCtr="0" anchor="t" bIns="91425" lIns="91425" spcFirstLastPara="1" rIns="91425" wrap="square" tIns="91425">
            <a:normAutofit/>
          </a:bodyPr>
          <a:lstStyle>
            <a:lvl1pPr lvl="0" algn="ctr">
              <a:lnSpc>
                <a:spcPct val="100000"/>
              </a:lnSpc>
              <a:spcBef>
                <a:spcPts val="0"/>
              </a:spcBef>
              <a:spcAft>
                <a:spcPts val="0"/>
              </a:spcAft>
              <a:buClr>
                <a:srgbClr val="FFFFFF"/>
              </a:buClr>
              <a:buSzPts val="1400"/>
              <a:buNone/>
              <a:defRPr sz="1400">
                <a:solidFill>
                  <a:srgbClr val="FFFFFF"/>
                </a:solidFill>
              </a:defRPr>
            </a:lvl1pPr>
            <a:lvl2pPr lvl="1" algn="ctr">
              <a:lnSpc>
                <a:spcPct val="100000"/>
              </a:lnSpc>
              <a:spcBef>
                <a:spcPts val="0"/>
              </a:spcBef>
              <a:spcAft>
                <a:spcPts val="0"/>
              </a:spcAft>
              <a:buClr>
                <a:srgbClr val="FFFFFF"/>
              </a:buClr>
              <a:buSzPts val="1400"/>
              <a:buNone/>
              <a:defRPr sz="1400">
                <a:solidFill>
                  <a:srgbClr val="FFFFFF"/>
                </a:solidFill>
              </a:defRPr>
            </a:lvl2pPr>
            <a:lvl3pPr lvl="2" algn="ctr">
              <a:lnSpc>
                <a:spcPct val="100000"/>
              </a:lnSpc>
              <a:spcBef>
                <a:spcPts val="0"/>
              </a:spcBef>
              <a:spcAft>
                <a:spcPts val="0"/>
              </a:spcAft>
              <a:buClr>
                <a:srgbClr val="FFFFFF"/>
              </a:buClr>
              <a:buSzPts val="1400"/>
              <a:buNone/>
              <a:defRPr sz="1400">
                <a:solidFill>
                  <a:srgbClr val="FFFFFF"/>
                </a:solidFill>
              </a:defRPr>
            </a:lvl3pPr>
            <a:lvl4pPr lvl="3" algn="ctr">
              <a:lnSpc>
                <a:spcPct val="100000"/>
              </a:lnSpc>
              <a:spcBef>
                <a:spcPts val="0"/>
              </a:spcBef>
              <a:spcAft>
                <a:spcPts val="0"/>
              </a:spcAft>
              <a:buClr>
                <a:srgbClr val="FFFFFF"/>
              </a:buClr>
              <a:buSzPts val="1400"/>
              <a:buNone/>
              <a:defRPr sz="1400">
                <a:solidFill>
                  <a:srgbClr val="FFFFFF"/>
                </a:solidFill>
              </a:defRPr>
            </a:lvl4pPr>
            <a:lvl5pPr lvl="4" algn="ctr">
              <a:lnSpc>
                <a:spcPct val="100000"/>
              </a:lnSpc>
              <a:spcBef>
                <a:spcPts val="0"/>
              </a:spcBef>
              <a:spcAft>
                <a:spcPts val="0"/>
              </a:spcAft>
              <a:buClr>
                <a:srgbClr val="FFFFFF"/>
              </a:buClr>
              <a:buSzPts val="1400"/>
              <a:buNone/>
              <a:defRPr sz="1400">
                <a:solidFill>
                  <a:srgbClr val="FFFFFF"/>
                </a:solidFill>
              </a:defRPr>
            </a:lvl5pPr>
            <a:lvl6pPr lvl="5" algn="ctr">
              <a:lnSpc>
                <a:spcPct val="100000"/>
              </a:lnSpc>
              <a:spcBef>
                <a:spcPts val="0"/>
              </a:spcBef>
              <a:spcAft>
                <a:spcPts val="0"/>
              </a:spcAft>
              <a:buClr>
                <a:srgbClr val="FFFFFF"/>
              </a:buClr>
              <a:buSzPts val="1400"/>
              <a:buNone/>
              <a:defRPr sz="1400">
                <a:solidFill>
                  <a:srgbClr val="FFFFFF"/>
                </a:solidFill>
              </a:defRPr>
            </a:lvl6pPr>
            <a:lvl7pPr lvl="6" algn="ctr">
              <a:lnSpc>
                <a:spcPct val="100000"/>
              </a:lnSpc>
              <a:spcBef>
                <a:spcPts val="0"/>
              </a:spcBef>
              <a:spcAft>
                <a:spcPts val="0"/>
              </a:spcAft>
              <a:buClr>
                <a:srgbClr val="FFFFFF"/>
              </a:buClr>
              <a:buSzPts val="1400"/>
              <a:buNone/>
              <a:defRPr sz="1400">
                <a:solidFill>
                  <a:srgbClr val="FFFFFF"/>
                </a:solidFill>
              </a:defRPr>
            </a:lvl7pPr>
            <a:lvl8pPr lvl="7" algn="ctr">
              <a:lnSpc>
                <a:spcPct val="100000"/>
              </a:lnSpc>
              <a:spcBef>
                <a:spcPts val="0"/>
              </a:spcBef>
              <a:spcAft>
                <a:spcPts val="0"/>
              </a:spcAft>
              <a:buClr>
                <a:srgbClr val="FFFFFF"/>
              </a:buClr>
              <a:buSzPts val="1400"/>
              <a:buNone/>
              <a:defRPr sz="1400">
                <a:solidFill>
                  <a:srgbClr val="FFFFFF"/>
                </a:solidFill>
              </a:defRPr>
            </a:lvl8pPr>
            <a:lvl9pPr lvl="8" algn="ctr">
              <a:lnSpc>
                <a:spcPct val="100000"/>
              </a:lnSpc>
              <a:spcBef>
                <a:spcPts val="0"/>
              </a:spcBef>
              <a:spcAft>
                <a:spcPts val="0"/>
              </a:spcAft>
              <a:buClr>
                <a:srgbClr val="FFFFFF"/>
              </a:buClr>
              <a:buSzPts val="1400"/>
              <a:buNone/>
              <a:defRPr sz="1400">
                <a:solidFill>
                  <a:srgbClr val="FFFFFF"/>
                </a:solidFill>
              </a:defRPr>
            </a:lvl9pPr>
          </a:lstStyle>
          <a:p/>
        </p:txBody>
      </p:sp>
      <p:sp>
        <p:nvSpPr>
          <p:cNvPr id="54" name="Google Shape;54;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lpasset layout 2">
  <p:cSld name="AUTOLAYOUT_2">
    <p:bg>
      <p:bgPr>
        <a:solidFill>
          <a:srgbClr val="FFFFFF"/>
        </a:solidFill>
      </p:bgPr>
    </p:bg>
    <p:spTree>
      <p:nvGrpSpPr>
        <p:cNvPr id="55" name="Shape 55"/>
        <p:cNvGrpSpPr/>
        <p:nvPr/>
      </p:nvGrpSpPr>
      <p:grpSpPr>
        <a:xfrm>
          <a:off x="0" y="0"/>
          <a:ext cx="0" cy="0"/>
          <a:chOff x="0" y="0"/>
          <a:chExt cx="0" cy="0"/>
        </a:xfrm>
      </p:grpSpPr>
      <p:sp>
        <p:nvSpPr>
          <p:cNvPr id="56" name="Google Shape;56;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txBox="1"/>
          <p:nvPr>
            <p:ph type="title"/>
          </p:nvPr>
        </p:nvSpPr>
        <p:spPr>
          <a:xfrm>
            <a:off x="291875" y="406900"/>
            <a:ext cx="4813500" cy="13887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chemeClr val="dk1"/>
              </a:buClr>
              <a:buSzPts val="3000"/>
              <a:buNone/>
              <a:defRPr b="1" sz="3000">
                <a:solidFill>
                  <a:srgbClr val="1B212C"/>
                </a:solidFill>
              </a:defRPr>
            </a:lvl1pPr>
            <a:lvl2pPr lvl="1" algn="l">
              <a:lnSpc>
                <a:spcPct val="100000"/>
              </a:lnSpc>
              <a:spcBef>
                <a:spcPts val="0"/>
              </a:spcBef>
              <a:spcAft>
                <a:spcPts val="0"/>
              </a:spcAft>
              <a:buClr>
                <a:schemeClr val="dk1"/>
              </a:buClr>
              <a:buSzPts val="3000"/>
              <a:buNone/>
              <a:defRPr b="1" sz="3000">
                <a:solidFill>
                  <a:srgbClr val="1B212C"/>
                </a:solidFill>
              </a:defRPr>
            </a:lvl2pPr>
            <a:lvl3pPr lvl="2" algn="l">
              <a:lnSpc>
                <a:spcPct val="100000"/>
              </a:lnSpc>
              <a:spcBef>
                <a:spcPts val="0"/>
              </a:spcBef>
              <a:spcAft>
                <a:spcPts val="0"/>
              </a:spcAft>
              <a:buClr>
                <a:schemeClr val="dk1"/>
              </a:buClr>
              <a:buSzPts val="3000"/>
              <a:buNone/>
              <a:defRPr b="1" sz="3000">
                <a:solidFill>
                  <a:srgbClr val="1B212C"/>
                </a:solidFill>
              </a:defRPr>
            </a:lvl3pPr>
            <a:lvl4pPr lvl="3" algn="l">
              <a:lnSpc>
                <a:spcPct val="100000"/>
              </a:lnSpc>
              <a:spcBef>
                <a:spcPts val="0"/>
              </a:spcBef>
              <a:spcAft>
                <a:spcPts val="0"/>
              </a:spcAft>
              <a:buClr>
                <a:schemeClr val="dk1"/>
              </a:buClr>
              <a:buSzPts val="3000"/>
              <a:buNone/>
              <a:defRPr b="1" sz="3000">
                <a:solidFill>
                  <a:srgbClr val="1B212C"/>
                </a:solidFill>
              </a:defRPr>
            </a:lvl4pPr>
            <a:lvl5pPr lvl="4" algn="l">
              <a:lnSpc>
                <a:spcPct val="100000"/>
              </a:lnSpc>
              <a:spcBef>
                <a:spcPts val="0"/>
              </a:spcBef>
              <a:spcAft>
                <a:spcPts val="0"/>
              </a:spcAft>
              <a:buClr>
                <a:schemeClr val="dk1"/>
              </a:buClr>
              <a:buSzPts val="3000"/>
              <a:buNone/>
              <a:defRPr b="1" sz="3000">
                <a:solidFill>
                  <a:srgbClr val="1B212C"/>
                </a:solidFill>
              </a:defRPr>
            </a:lvl5pPr>
            <a:lvl6pPr lvl="5" algn="l">
              <a:lnSpc>
                <a:spcPct val="100000"/>
              </a:lnSpc>
              <a:spcBef>
                <a:spcPts val="0"/>
              </a:spcBef>
              <a:spcAft>
                <a:spcPts val="0"/>
              </a:spcAft>
              <a:buClr>
                <a:schemeClr val="dk1"/>
              </a:buClr>
              <a:buSzPts val="3000"/>
              <a:buNone/>
              <a:defRPr b="1" sz="3000">
                <a:solidFill>
                  <a:srgbClr val="1B212C"/>
                </a:solidFill>
              </a:defRPr>
            </a:lvl6pPr>
            <a:lvl7pPr lvl="6" algn="l">
              <a:lnSpc>
                <a:spcPct val="100000"/>
              </a:lnSpc>
              <a:spcBef>
                <a:spcPts val="0"/>
              </a:spcBef>
              <a:spcAft>
                <a:spcPts val="0"/>
              </a:spcAft>
              <a:buClr>
                <a:schemeClr val="dk1"/>
              </a:buClr>
              <a:buSzPts val="3000"/>
              <a:buNone/>
              <a:defRPr b="1" sz="3000">
                <a:solidFill>
                  <a:srgbClr val="1B212C"/>
                </a:solidFill>
              </a:defRPr>
            </a:lvl7pPr>
            <a:lvl8pPr lvl="7" algn="l">
              <a:lnSpc>
                <a:spcPct val="100000"/>
              </a:lnSpc>
              <a:spcBef>
                <a:spcPts val="0"/>
              </a:spcBef>
              <a:spcAft>
                <a:spcPts val="0"/>
              </a:spcAft>
              <a:buClr>
                <a:schemeClr val="dk1"/>
              </a:buClr>
              <a:buSzPts val="3000"/>
              <a:buNone/>
              <a:defRPr b="1" sz="3000">
                <a:solidFill>
                  <a:srgbClr val="1B212C"/>
                </a:solidFill>
              </a:defRPr>
            </a:lvl8pPr>
            <a:lvl9pPr lvl="8" algn="l">
              <a:lnSpc>
                <a:spcPct val="100000"/>
              </a:lnSpc>
              <a:spcBef>
                <a:spcPts val="0"/>
              </a:spcBef>
              <a:spcAft>
                <a:spcPts val="0"/>
              </a:spcAft>
              <a:buClr>
                <a:schemeClr val="dk1"/>
              </a:buClr>
              <a:buSzPts val="3000"/>
              <a:buNone/>
              <a:defRPr b="1" sz="3000">
                <a:solidFill>
                  <a:srgbClr val="1B212C"/>
                </a:solidFill>
              </a:defRPr>
            </a:lvl9pPr>
          </a:lstStyle>
          <a:p/>
        </p:txBody>
      </p:sp>
      <p:sp>
        <p:nvSpPr>
          <p:cNvPr id="58" name="Google Shape;58;p14"/>
          <p:cNvSpPr txBox="1"/>
          <p:nvPr>
            <p:ph idx="1" type="body"/>
          </p:nvPr>
        </p:nvSpPr>
        <p:spPr>
          <a:xfrm>
            <a:off x="291975" y="1854951"/>
            <a:ext cx="4813500" cy="25770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59" name="Google Shape;59;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lpasset layout 1">
  <p:cSld name="AUTOLAYOUT_3">
    <p:bg>
      <p:bgPr>
        <a:solidFill>
          <a:srgbClr val="FFFFFF"/>
        </a:solidFill>
      </p:bgPr>
    </p:bg>
    <p:spTree>
      <p:nvGrpSpPr>
        <p:cNvPr id="60" name="Shape 60"/>
        <p:cNvGrpSpPr/>
        <p:nvPr/>
      </p:nvGrpSpPr>
      <p:grpSpPr>
        <a:xfrm>
          <a:off x="0" y="0"/>
          <a:ext cx="0" cy="0"/>
          <a:chOff x="0" y="0"/>
          <a:chExt cx="0" cy="0"/>
        </a:xfrm>
      </p:grpSpPr>
      <p:sp>
        <p:nvSpPr>
          <p:cNvPr id="61" name="Google Shape;61;p15"/>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da"/>
              <a:t>‹#›</a:t>
            </a:fld>
            <a:endParaRPr/>
          </a:p>
        </p:txBody>
      </p:sp>
      <p:sp>
        <p:nvSpPr>
          <p:cNvPr id="63" name="Google Shape;63;p15"/>
          <p:cNvSpPr txBox="1"/>
          <p:nvPr>
            <p:ph type="title"/>
          </p:nvPr>
        </p:nvSpPr>
        <p:spPr>
          <a:xfrm>
            <a:off x="329350" y="1108375"/>
            <a:ext cx="3997500" cy="10242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None/>
              <a:defRPr b="1" sz="2800">
                <a:solidFill>
                  <a:srgbClr val="212121"/>
                </a:solidFill>
              </a:defRPr>
            </a:lvl1pPr>
            <a:lvl2pPr lvl="1" algn="l">
              <a:lnSpc>
                <a:spcPct val="100000"/>
              </a:lnSpc>
              <a:spcBef>
                <a:spcPts val="0"/>
              </a:spcBef>
              <a:spcAft>
                <a:spcPts val="0"/>
              </a:spcAft>
              <a:buNone/>
              <a:defRPr b="1" sz="2800">
                <a:solidFill>
                  <a:srgbClr val="212121"/>
                </a:solidFill>
              </a:defRPr>
            </a:lvl2pPr>
            <a:lvl3pPr lvl="2" algn="l">
              <a:lnSpc>
                <a:spcPct val="100000"/>
              </a:lnSpc>
              <a:spcBef>
                <a:spcPts val="0"/>
              </a:spcBef>
              <a:spcAft>
                <a:spcPts val="0"/>
              </a:spcAft>
              <a:buNone/>
              <a:defRPr b="1" sz="2800">
                <a:solidFill>
                  <a:srgbClr val="212121"/>
                </a:solidFill>
              </a:defRPr>
            </a:lvl3pPr>
            <a:lvl4pPr lvl="3" algn="l">
              <a:lnSpc>
                <a:spcPct val="100000"/>
              </a:lnSpc>
              <a:spcBef>
                <a:spcPts val="0"/>
              </a:spcBef>
              <a:spcAft>
                <a:spcPts val="0"/>
              </a:spcAft>
              <a:buNone/>
              <a:defRPr b="1" sz="2800">
                <a:solidFill>
                  <a:srgbClr val="212121"/>
                </a:solidFill>
              </a:defRPr>
            </a:lvl4pPr>
            <a:lvl5pPr lvl="4" algn="l">
              <a:lnSpc>
                <a:spcPct val="100000"/>
              </a:lnSpc>
              <a:spcBef>
                <a:spcPts val="0"/>
              </a:spcBef>
              <a:spcAft>
                <a:spcPts val="0"/>
              </a:spcAft>
              <a:buNone/>
              <a:defRPr b="1" sz="2800">
                <a:solidFill>
                  <a:srgbClr val="212121"/>
                </a:solidFill>
              </a:defRPr>
            </a:lvl5pPr>
            <a:lvl6pPr lvl="5" algn="l">
              <a:lnSpc>
                <a:spcPct val="100000"/>
              </a:lnSpc>
              <a:spcBef>
                <a:spcPts val="0"/>
              </a:spcBef>
              <a:spcAft>
                <a:spcPts val="0"/>
              </a:spcAft>
              <a:buNone/>
              <a:defRPr b="1" sz="2800">
                <a:solidFill>
                  <a:srgbClr val="212121"/>
                </a:solidFill>
              </a:defRPr>
            </a:lvl6pPr>
            <a:lvl7pPr lvl="6" algn="l">
              <a:lnSpc>
                <a:spcPct val="100000"/>
              </a:lnSpc>
              <a:spcBef>
                <a:spcPts val="0"/>
              </a:spcBef>
              <a:spcAft>
                <a:spcPts val="0"/>
              </a:spcAft>
              <a:buNone/>
              <a:defRPr b="1" sz="2800">
                <a:solidFill>
                  <a:srgbClr val="212121"/>
                </a:solidFill>
              </a:defRPr>
            </a:lvl7pPr>
            <a:lvl8pPr lvl="7" algn="l">
              <a:lnSpc>
                <a:spcPct val="100000"/>
              </a:lnSpc>
              <a:spcBef>
                <a:spcPts val="0"/>
              </a:spcBef>
              <a:spcAft>
                <a:spcPts val="0"/>
              </a:spcAft>
              <a:buNone/>
              <a:defRPr b="1" sz="2800">
                <a:solidFill>
                  <a:srgbClr val="212121"/>
                </a:solidFill>
              </a:defRPr>
            </a:lvl8pPr>
            <a:lvl9pPr lvl="8" algn="l">
              <a:lnSpc>
                <a:spcPct val="100000"/>
              </a:lnSpc>
              <a:spcBef>
                <a:spcPts val="0"/>
              </a:spcBef>
              <a:spcAft>
                <a:spcPts val="0"/>
              </a:spcAft>
              <a:buNone/>
              <a:defRPr b="1" sz="2800">
                <a:solidFill>
                  <a:srgbClr val="212121"/>
                </a:solidFill>
              </a:defRPr>
            </a:lvl9pPr>
          </a:lstStyle>
          <a:p/>
        </p:txBody>
      </p:sp>
      <p:sp>
        <p:nvSpPr>
          <p:cNvPr id="64" name="Google Shape;64;p15"/>
          <p:cNvSpPr txBox="1"/>
          <p:nvPr>
            <p:ph idx="1" type="body"/>
          </p:nvPr>
        </p:nvSpPr>
        <p:spPr>
          <a:xfrm>
            <a:off x="329350" y="2195100"/>
            <a:ext cx="3997500" cy="18351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rgbClr val="616161"/>
              </a:buClr>
              <a:buSzPts val="1600"/>
              <a:buChar char="●"/>
              <a:defRPr sz="1600">
                <a:solidFill>
                  <a:srgbClr val="616161"/>
                </a:solidFill>
              </a:defRPr>
            </a:lvl1pPr>
            <a:lvl2pPr indent="-317500" lvl="1" marL="914400" algn="l">
              <a:lnSpc>
                <a:spcPct val="115000"/>
              </a:lnSpc>
              <a:spcBef>
                <a:spcPts val="0"/>
              </a:spcBef>
              <a:spcAft>
                <a:spcPts val="0"/>
              </a:spcAft>
              <a:buClr>
                <a:srgbClr val="616161"/>
              </a:buClr>
              <a:buSzPts val="1400"/>
              <a:buChar char="○"/>
              <a:defRPr sz="1400">
                <a:solidFill>
                  <a:srgbClr val="616161"/>
                </a:solidFill>
              </a:defRPr>
            </a:lvl2pPr>
            <a:lvl3pPr indent="-317500" lvl="2" marL="1371600" algn="l">
              <a:lnSpc>
                <a:spcPct val="115000"/>
              </a:lnSpc>
              <a:spcBef>
                <a:spcPts val="0"/>
              </a:spcBef>
              <a:spcAft>
                <a:spcPts val="0"/>
              </a:spcAft>
              <a:buClr>
                <a:srgbClr val="616161"/>
              </a:buClr>
              <a:buSzPts val="1400"/>
              <a:buChar char="■"/>
              <a:defRPr sz="1400">
                <a:solidFill>
                  <a:srgbClr val="616161"/>
                </a:solidFill>
              </a:defRPr>
            </a:lvl3pPr>
            <a:lvl4pPr indent="-317500" lvl="3" marL="1828800" algn="l">
              <a:lnSpc>
                <a:spcPct val="115000"/>
              </a:lnSpc>
              <a:spcBef>
                <a:spcPts val="0"/>
              </a:spcBef>
              <a:spcAft>
                <a:spcPts val="0"/>
              </a:spcAft>
              <a:buClr>
                <a:srgbClr val="616161"/>
              </a:buClr>
              <a:buSzPts val="1400"/>
              <a:buChar char="●"/>
              <a:defRPr sz="1400">
                <a:solidFill>
                  <a:srgbClr val="616161"/>
                </a:solidFill>
              </a:defRPr>
            </a:lvl4pPr>
            <a:lvl5pPr indent="-317500" lvl="4" marL="2286000" algn="l">
              <a:lnSpc>
                <a:spcPct val="115000"/>
              </a:lnSpc>
              <a:spcBef>
                <a:spcPts val="0"/>
              </a:spcBef>
              <a:spcAft>
                <a:spcPts val="0"/>
              </a:spcAft>
              <a:buClr>
                <a:srgbClr val="616161"/>
              </a:buClr>
              <a:buSzPts val="1400"/>
              <a:buChar char="○"/>
              <a:defRPr sz="1400">
                <a:solidFill>
                  <a:srgbClr val="616161"/>
                </a:solidFill>
              </a:defRPr>
            </a:lvl5pPr>
            <a:lvl6pPr indent="-317500" lvl="5" marL="2743200" algn="l">
              <a:lnSpc>
                <a:spcPct val="115000"/>
              </a:lnSpc>
              <a:spcBef>
                <a:spcPts val="0"/>
              </a:spcBef>
              <a:spcAft>
                <a:spcPts val="0"/>
              </a:spcAft>
              <a:buClr>
                <a:srgbClr val="616161"/>
              </a:buClr>
              <a:buSzPts val="1400"/>
              <a:buChar char="■"/>
              <a:defRPr sz="1400">
                <a:solidFill>
                  <a:srgbClr val="616161"/>
                </a:solidFill>
              </a:defRPr>
            </a:lvl6pPr>
            <a:lvl7pPr indent="-317500" lvl="6" marL="3200400" algn="l">
              <a:lnSpc>
                <a:spcPct val="115000"/>
              </a:lnSpc>
              <a:spcBef>
                <a:spcPts val="0"/>
              </a:spcBef>
              <a:spcAft>
                <a:spcPts val="0"/>
              </a:spcAft>
              <a:buClr>
                <a:srgbClr val="616161"/>
              </a:buClr>
              <a:buSzPts val="1400"/>
              <a:buChar char="●"/>
              <a:defRPr sz="1400">
                <a:solidFill>
                  <a:srgbClr val="616161"/>
                </a:solidFill>
              </a:defRPr>
            </a:lvl7pPr>
            <a:lvl8pPr indent="-317500" lvl="7" marL="3657600" algn="l">
              <a:lnSpc>
                <a:spcPct val="115000"/>
              </a:lnSpc>
              <a:spcBef>
                <a:spcPts val="0"/>
              </a:spcBef>
              <a:spcAft>
                <a:spcPts val="0"/>
              </a:spcAft>
              <a:buClr>
                <a:srgbClr val="616161"/>
              </a:buClr>
              <a:buSzPts val="1400"/>
              <a:buChar char="○"/>
              <a:defRPr sz="1400">
                <a:solidFill>
                  <a:srgbClr val="616161"/>
                </a:solidFill>
              </a:defRPr>
            </a:lvl8pPr>
            <a:lvl9pPr indent="-317500" lvl="8" marL="4114800" algn="l">
              <a:lnSpc>
                <a:spcPct val="115000"/>
              </a:lnSpc>
              <a:spcBef>
                <a:spcPts val="0"/>
              </a:spcBef>
              <a:spcAft>
                <a:spcPts val="0"/>
              </a:spcAft>
              <a:buClr>
                <a:srgbClr val="616161"/>
              </a:buClr>
              <a:buSzPts val="1400"/>
              <a:buChar char="■"/>
              <a:defRPr sz="1400">
                <a:solidFill>
                  <a:srgbClr val="61616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lpasset layout 3">
  <p:cSld name="AUTOLAYOUT_4">
    <p:bg>
      <p:bgPr>
        <a:solidFill>
          <a:srgbClr val="FFFFFF"/>
        </a:solidFill>
      </p:bgPr>
    </p:bg>
    <p:spTree>
      <p:nvGrpSpPr>
        <p:cNvPr id="65" name="Shape 65"/>
        <p:cNvGrpSpPr/>
        <p:nvPr/>
      </p:nvGrpSpPr>
      <p:grpSpPr>
        <a:xfrm>
          <a:off x="0" y="0"/>
          <a:ext cx="0" cy="0"/>
          <a:chOff x="0" y="0"/>
          <a:chExt cx="0" cy="0"/>
        </a:xfrm>
      </p:grpSpPr>
      <p:sp>
        <p:nvSpPr>
          <p:cNvPr id="66" name="Google Shape;66;p1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6"/>
          <p:cNvSpPr txBox="1"/>
          <p:nvPr>
            <p:ph type="title"/>
          </p:nvPr>
        </p:nvSpPr>
        <p:spPr>
          <a:xfrm>
            <a:off x="291875" y="406900"/>
            <a:ext cx="3039600" cy="13887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chemeClr val="dk1"/>
              </a:buClr>
              <a:buSzPts val="3000"/>
              <a:buNone/>
              <a:defRPr b="1" sz="3000">
                <a:solidFill>
                  <a:schemeClr val="accent2"/>
                </a:solidFill>
              </a:defRPr>
            </a:lvl1pPr>
            <a:lvl2pPr lvl="1" algn="l">
              <a:lnSpc>
                <a:spcPct val="100000"/>
              </a:lnSpc>
              <a:spcBef>
                <a:spcPts val="0"/>
              </a:spcBef>
              <a:spcAft>
                <a:spcPts val="0"/>
              </a:spcAft>
              <a:buClr>
                <a:schemeClr val="dk1"/>
              </a:buClr>
              <a:buSzPts val="3000"/>
              <a:buNone/>
              <a:defRPr b="1" sz="3000">
                <a:solidFill>
                  <a:schemeClr val="accent2"/>
                </a:solidFill>
              </a:defRPr>
            </a:lvl2pPr>
            <a:lvl3pPr lvl="2" algn="l">
              <a:lnSpc>
                <a:spcPct val="100000"/>
              </a:lnSpc>
              <a:spcBef>
                <a:spcPts val="0"/>
              </a:spcBef>
              <a:spcAft>
                <a:spcPts val="0"/>
              </a:spcAft>
              <a:buClr>
                <a:schemeClr val="dk1"/>
              </a:buClr>
              <a:buSzPts val="3000"/>
              <a:buNone/>
              <a:defRPr b="1" sz="3000">
                <a:solidFill>
                  <a:schemeClr val="accent2"/>
                </a:solidFill>
              </a:defRPr>
            </a:lvl3pPr>
            <a:lvl4pPr lvl="3" algn="l">
              <a:lnSpc>
                <a:spcPct val="100000"/>
              </a:lnSpc>
              <a:spcBef>
                <a:spcPts val="0"/>
              </a:spcBef>
              <a:spcAft>
                <a:spcPts val="0"/>
              </a:spcAft>
              <a:buClr>
                <a:schemeClr val="dk1"/>
              </a:buClr>
              <a:buSzPts val="3000"/>
              <a:buNone/>
              <a:defRPr b="1" sz="3000">
                <a:solidFill>
                  <a:schemeClr val="accent2"/>
                </a:solidFill>
              </a:defRPr>
            </a:lvl4pPr>
            <a:lvl5pPr lvl="4" algn="l">
              <a:lnSpc>
                <a:spcPct val="100000"/>
              </a:lnSpc>
              <a:spcBef>
                <a:spcPts val="0"/>
              </a:spcBef>
              <a:spcAft>
                <a:spcPts val="0"/>
              </a:spcAft>
              <a:buClr>
                <a:schemeClr val="dk1"/>
              </a:buClr>
              <a:buSzPts val="3000"/>
              <a:buNone/>
              <a:defRPr b="1" sz="3000">
                <a:solidFill>
                  <a:schemeClr val="accent2"/>
                </a:solidFill>
              </a:defRPr>
            </a:lvl5pPr>
            <a:lvl6pPr lvl="5" algn="l">
              <a:lnSpc>
                <a:spcPct val="100000"/>
              </a:lnSpc>
              <a:spcBef>
                <a:spcPts val="0"/>
              </a:spcBef>
              <a:spcAft>
                <a:spcPts val="0"/>
              </a:spcAft>
              <a:buClr>
                <a:schemeClr val="dk1"/>
              </a:buClr>
              <a:buSzPts val="3000"/>
              <a:buNone/>
              <a:defRPr b="1" sz="3000">
                <a:solidFill>
                  <a:schemeClr val="accent2"/>
                </a:solidFill>
              </a:defRPr>
            </a:lvl6pPr>
            <a:lvl7pPr lvl="6" algn="l">
              <a:lnSpc>
                <a:spcPct val="100000"/>
              </a:lnSpc>
              <a:spcBef>
                <a:spcPts val="0"/>
              </a:spcBef>
              <a:spcAft>
                <a:spcPts val="0"/>
              </a:spcAft>
              <a:buClr>
                <a:schemeClr val="dk1"/>
              </a:buClr>
              <a:buSzPts val="3000"/>
              <a:buNone/>
              <a:defRPr b="1" sz="3000">
                <a:solidFill>
                  <a:schemeClr val="accent2"/>
                </a:solidFill>
              </a:defRPr>
            </a:lvl7pPr>
            <a:lvl8pPr lvl="7" algn="l">
              <a:lnSpc>
                <a:spcPct val="100000"/>
              </a:lnSpc>
              <a:spcBef>
                <a:spcPts val="0"/>
              </a:spcBef>
              <a:spcAft>
                <a:spcPts val="0"/>
              </a:spcAft>
              <a:buClr>
                <a:schemeClr val="dk1"/>
              </a:buClr>
              <a:buSzPts val="3000"/>
              <a:buNone/>
              <a:defRPr b="1" sz="3000">
                <a:solidFill>
                  <a:schemeClr val="accent2"/>
                </a:solidFill>
              </a:defRPr>
            </a:lvl8pPr>
            <a:lvl9pPr lvl="8" algn="l">
              <a:lnSpc>
                <a:spcPct val="100000"/>
              </a:lnSpc>
              <a:spcBef>
                <a:spcPts val="0"/>
              </a:spcBef>
              <a:spcAft>
                <a:spcPts val="0"/>
              </a:spcAft>
              <a:buClr>
                <a:schemeClr val="dk1"/>
              </a:buClr>
              <a:buSzPts val="3000"/>
              <a:buNone/>
              <a:defRPr b="1" sz="3000">
                <a:solidFill>
                  <a:schemeClr val="accent2"/>
                </a:solidFill>
              </a:defRPr>
            </a:lvl9pPr>
          </a:lstStyle>
          <a:p/>
        </p:txBody>
      </p:sp>
      <p:sp>
        <p:nvSpPr>
          <p:cNvPr id="68" name="Google Shape;68;p16"/>
          <p:cNvSpPr txBox="1"/>
          <p:nvPr>
            <p:ph idx="1" type="body"/>
          </p:nvPr>
        </p:nvSpPr>
        <p:spPr>
          <a:xfrm>
            <a:off x="291938" y="2053718"/>
            <a:ext cx="3039600" cy="23781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69" name="Google Shape;69;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d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7"/>
          <p:cNvPicPr preferRelativeResize="0"/>
          <p:nvPr/>
        </p:nvPicPr>
        <p:blipFill rotWithShape="1">
          <a:blip r:embed="rId3">
            <a:alphaModFix amt="50000"/>
          </a:blip>
          <a:srcRect b="21875" l="0" r="0" t="21875"/>
          <a:stretch/>
        </p:blipFill>
        <p:spPr>
          <a:xfrm>
            <a:off x="0" y="0"/>
            <a:ext cx="9144003" cy="5143497"/>
          </a:xfrm>
          <a:prstGeom prst="rect">
            <a:avLst/>
          </a:prstGeom>
          <a:noFill/>
          <a:ln>
            <a:noFill/>
          </a:ln>
        </p:spPr>
      </p:pic>
      <p:sp>
        <p:nvSpPr>
          <p:cNvPr id="75" name="Google Shape;75;p17"/>
          <p:cNvSpPr txBox="1"/>
          <p:nvPr>
            <p:ph type="ctrTitle"/>
          </p:nvPr>
        </p:nvSpPr>
        <p:spPr>
          <a:xfrm>
            <a:off x="1375600" y="939000"/>
            <a:ext cx="6369600" cy="2545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da"/>
              <a:t>Refugee/migrant history</a:t>
            </a:r>
            <a:endParaRPr/>
          </a:p>
          <a:p>
            <a:pPr indent="0" lvl="0" marL="0" rtl="0" algn="ctr">
              <a:spcBef>
                <a:spcPts val="0"/>
              </a:spcBef>
              <a:spcAft>
                <a:spcPts val="0"/>
              </a:spcAft>
              <a:buNone/>
            </a:pPr>
            <a:r>
              <a:rPr lang="da"/>
              <a:t> in Denmark </a:t>
            </a:r>
            <a:endParaRPr/>
          </a:p>
        </p:txBody>
      </p:sp>
      <p:sp>
        <p:nvSpPr>
          <p:cNvPr id="76" name="Google Shape;76;p17"/>
          <p:cNvSpPr txBox="1"/>
          <p:nvPr>
            <p:ph idx="1" type="subTitle"/>
          </p:nvPr>
        </p:nvSpPr>
        <p:spPr>
          <a:xfrm>
            <a:off x="3842225" y="4235375"/>
            <a:ext cx="5163000" cy="741600"/>
          </a:xfrm>
          <a:prstGeom prst="rect">
            <a:avLst/>
          </a:prstGeom>
        </p:spPr>
        <p:txBody>
          <a:bodyPr anchorCtr="0" anchor="t" bIns="91425" lIns="91425" spcFirstLastPara="1" rIns="91425" wrap="square" tIns="91425">
            <a:normAutofit fontScale="70000" lnSpcReduction="20000"/>
          </a:bodyPr>
          <a:lstStyle/>
          <a:p>
            <a:pPr indent="0" lvl="0" marL="0" rtl="0" algn="ctr">
              <a:spcBef>
                <a:spcPts val="0"/>
              </a:spcBef>
              <a:spcAft>
                <a:spcPts val="0"/>
              </a:spcAft>
              <a:buNone/>
            </a:pPr>
            <a:r>
              <a:rPr lang="da" sz="2000"/>
              <a:t>By: Daniel, Louise, Nico, Mert and Natasha.</a:t>
            </a:r>
            <a:endParaRPr sz="2000"/>
          </a:p>
          <a:p>
            <a:pPr indent="0" lvl="0" marL="0" rtl="0" algn="ctr">
              <a:spcBef>
                <a:spcPts val="0"/>
              </a:spcBef>
              <a:spcAft>
                <a:spcPts val="0"/>
              </a:spcAft>
              <a:buNone/>
            </a:pPr>
            <a:r>
              <a:rPr lang="da" sz="2000"/>
              <a:t>Holbæk 10. klassecenter, Denmark</a:t>
            </a:r>
            <a:endParaRPr sz="2000"/>
          </a:p>
          <a:p>
            <a:pPr indent="0" lvl="0" marL="0" rtl="0" algn="ctr">
              <a:spcBef>
                <a:spcPts val="0"/>
              </a:spcBef>
              <a:spcAft>
                <a:spcPts val="0"/>
              </a:spcAft>
              <a:buNone/>
            </a:pPr>
            <a:r>
              <a:rPr lang="da" sz="2000"/>
              <a:t>Presented in Athens, Greece</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26"/>
          <p:cNvPicPr preferRelativeResize="0"/>
          <p:nvPr/>
        </p:nvPicPr>
        <p:blipFill rotWithShape="1">
          <a:blip r:embed="rId3">
            <a:alphaModFix/>
          </a:blip>
          <a:srcRect b="7813" l="0" r="0" t="7813"/>
          <a:stretch/>
        </p:blipFill>
        <p:spPr>
          <a:xfrm>
            <a:off x="1" y="0"/>
            <a:ext cx="9144001" cy="5143500"/>
          </a:xfrm>
          <a:prstGeom prst="rect">
            <a:avLst/>
          </a:prstGeom>
          <a:noFill/>
          <a:ln>
            <a:noFill/>
          </a:ln>
        </p:spPr>
      </p:pic>
      <p:sp>
        <p:nvSpPr>
          <p:cNvPr id="138" name="Google Shape;138;p26"/>
          <p:cNvSpPr/>
          <p:nvPr/>
        </p:nvSpPr>
        <p:spPr>
          <a:xfrm>
            <a:off x="0" y="861175"/>
            <a:ext cx="4568400" cy="3427800"/>
          </a:xfrm>
          <a:prstGeom prst="rect">
            <a:avLst/>
          </a:prstGeom>
          <a:solidFill>
            <a:srgbClr val="FFFFFF">
              <a:alpha val="8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6"/>
          <p:cNvSpPr txBox="1"/>
          <p:nvPr>
            <p:ph type="title"/>
          </p:nvPr>
        </p:nvSpPr>
        <p:spPr>
          <a:xfrm>
            <a:off x="329350" y="1108375"/>
            <a:ext cx="3997500" cy="1024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da"/>
              <a:t>F</a:t>
            </a:r>
            <a:r>
              <a:rPr b="1" lang="da"/>
              <a:t>luctuation of refugees.</a:t>
            </a:r>
            <a:endParaRPr b="1"/>
          </a:p>
        </p:txBody>
      </p:sp>
      <p:sp>
        <p:nvSpPr>
          <p:cNvPr id="140" name="Google Shape;140;p26"/>
          <p:cNvSpPr txBox="1"/>
          <p:nvPr>
            <p:ph idx="1" type="body"/>
          </p:nvPr>
        </p:nvSpPr>
        <p:spPr>
          <a:xfrm>
            <a:off x="329350" y="2195100"/>
            <a:ext cx="3997500" cy="1835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da"/>
              <a:t>   numbers of refugees since 1978 to 2020…</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txBox="1"/>
          <p:nvPr>
            <p:ph idx="1" type="body"/>
          </p:nvPr>
        </p:nvSpPr>
        <p:spPr>
          <a:xfrm>
            <a:off x="337500" y="1101100"/>
            <a:ext cx="8104500" cy="300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da" sz="1250">
                <a:solidFill>
                  <a:schemeClr val="dk1"/>
                </a:solidFill>
              </a:rPr>
              <a:t>The number of refugees has fluctuated a lot over the years and the nationalities have varied widely. Some nationalities have arrived in a very short period (for example Chileans and Bosnians) and others have arrived over a longer time span (for example Afghans and Iraqis). During recent years, </a:t>
            </a:r>
            <a:r>
              <a:rPr b="1" lang="da" sz="1250">
                <a:solidFill>
                  <a:schemeClr val="dk1"/>
                </a:solidFill>
              </a:rPr>
              <a:t>Syrians, Eritreans and Iranians</a:t>
            </a:r>
            <a:r>
              <a:rPr lang="da" sz="1250">
                <a:solidFill>
                  <a:schemeClr val="dk1"/>
                </a:solidFill>
              </a:rPr>
              <a:t> have been the largest groups.</a:t>
            </a:r>
            <a:endParaRPr sz="1250">
              <a:solidFill>
                <a:schemeClr val="dk1"/>
              </a:solidFill>
            </a:endParaRPr>
          </a:p>
          <a:p>
            <a:pPr indent="0" lvl="0" marL="0" rtl="0" algn="l">
              <a:spcBef>
                <a:spcPts val="0"/>
              </a:spcBef>
              <a:spcAft>
                <a:spcPts val="0"/>
              </a:spcAft>
              <a:buClr>
                <a:schemeClr val="dk1"/>
              </a:buClr>
              <a:buSzPts val="1100"/>
              <a:buFont typeface="Arial"/>
              <a:buNone/>
            </a:pPr>
            <a:r>
              <a:rPr b="1" lang="da" sz="1250">
                <a:solidFill>
                  <a:schemeClr val="dk1"/>
                </a:solidFill>
              </a:rPr>
              <a:t>Resettlement refugees</a:t>
            </a:r>
            <a:r>
              <a:rPr lang="da" sz="1250">
                <a:solidFill>
                  <a:schemeClr val="dk1"/>
                </a:solidFill>
              </a:rPr>
              <a:t> (quota refugees) have been chosen from very different countries and from changing criteria. Since 1978 Denmark has received a quota of 500 a year from the UN, but in the years 2016-18 we did not accept any. In 2019 we received only 31, and in 2020 it was 200.</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28"/>
          <p:cNvPicPr preferRelativeResize="0"/>
          <p:nvPr/>
        </p:nvPicPr>
        <p:blipFill rotWithShape="1">
          <a:blip r:embed="rId3">
            <a:alphaModFix/>
          </a:blip>
          <a:srcRect b="5724" l="22882" r="4659" t="18855"/>
          <a:stretch/>
        </p:blipFill>
        <p:spPr>
          <a:xfrm>
            <a:off x="545462" y="214100"/>
            <a:ext cx="8053075" cy="47152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8"/>
          <p:cNvSpPr txBox="1"/>
          <p:nvPr>
            <p:ph type="ctrTitle"/>
          </p:nvPr>
        </p:nvSpPr>
        <p:spPr>
          <a:xfrm>
            <a:off x="1375600" y="939000"/>
            <a:ext cx="6369600" cy="3608400"/>
          </a:xfrm>
          <a:prstGeom prst="rect">
            <a:avLst/>
          </a:prstGeom>
        </p:spPr>
        <p:txBody>
          <a:bodyPr anchorCtr="0" anchor="ctr" bIns="91425" lIns="91425" spcFirstLastPara="1" rIns="91425" wrap="square" tIns="91425">
            <a:normAutofit fontScale="90000"/>
          </a:bodyPr>
          <a:lstStyle/>
          <a:p>
            <a:pPr indent="0" lvl="0" marL="0" rtl="0" algn="l">
              <a:lnSpc>
                <a:spcPct val="128571"/>
              </a:lnSpc>
              <a:spcBef>
                <a:spcPts val="0"/>
              </a:spcBef>
              <a:spcAft>
                <a:spcPts val="0"/>
              </a:spcAft>
              <a:buClr>
                <a:schemeClr val="dk1"/>
              </a:buClr>
              <a:buSzPct val="76744"/>
              <a:buFont typeface="Arial"/>
              <a:buNone/>
            </a:pPr>
            <a:r>
              <a:rPr b="1" lang="da" sz="1433">
                <a:solidFill>
                  <a:schemeClr val="lt1"/>
                </a:solidFill>
              </a:rPr>
              <a:t>Slide 1 </a:t>
            </a:r>
            <a:endParaRPr b="1" sz="1433">
              <a:solidFill>
                <a:schemeClr val="lt1"/>
              </a:solidFill>
            </a:endParaRPr>
          </a:p>
          <a:p>
            <a:pPr indent="0" lvl="0" marL="0" rtl="0" algn="l">
              <a:lnSpc>
                <a:spcPct val="128571"/>
              </a:lnSpc>
              <a:spcBef>
                <a:spcPts val="0"/>
              </a:spcBef>
              <a:spcAft>
                <a:spcPts val="0"/>
              </a:spcAft>
              <a:buClr>
                <a:schemeClr val="dk1"/>
              </a:buClr>
              <a:buSzPct val="76744"/>
              <a:buFont typeface="Arial"/>
              <a:buNone/>
            </a:pPr>
            <a:r>
              <a:rPr lang="da" sz="1433">
                <a:solidFill>
                  <a:schemeClr val="lt1"/>
                </a:solidFill>
              </a:rPr>
              <a:t>In the 1960s, Denmark found itself for the first time in a situation where industry exports for larger amounts than agriculture. Unemployment disappeared, there were full employment and in some professions a gradual shortage of labor. More and more women became employed and there was a demand for foreign labor. As a result, in the late 1960s and early 1970s, there was an immigration of workers, especially from Yugoslavia, Turkey and Pakistan.</a:t>
            </a:r>
            <a:endParaRPr sz="1433">
              <a:solidFill>
                <a:schemeClr val="lt1"/>
              </a:solidFill>
            </a:endParaRPr>
          </a:p>
          <a:p>
            <a:pPr indent="0" lvl="0" marL="0" rtl="0" algn="l">
              <a:lnSpc>
                <a:spcPct val="128571"/>
              </a:lnSpc>
              <a:spcBef>
                <a:spcPts val="0"/>
              </a:spcBef>
              <a:spcAft>
                <a:spcPts val="0"/>
              </a:spcAft>
              <a:buClr>
                <a:schemeClr val="dk1"/>
              </a:buClr>
              <a:buSzPct val="76744"/>
              <a:buFont typeface="Arial"/>
              <a:buNone/>
            </a:pPr>
            <a:r>
              <a:t/>
            </a:r>
            <a:endParaRPr sz="1433">
              <a:solidFill>
                <a:schemeClr val="lt1"/>
              </a:solidFill>
            </a:endParaRPr>
          </a:p>
          <a:p>
            <a:pPr indent="0" lvl="0" marL="0" rtl="0" algn="l">
              <a:lnSpc>
                <a:spcPct val="128571"/>
              </a:lnSpc>
              <a:spcBef>
                <a:spcPts val="0"/>
              </a:spcBef>
              <a:spcAft>
                <a:spcPts val="0"/>
              </a:spcAft>
              <a:buClr>
                <a:schemeClr val="dk1"/>
              </a:buClr>
              <a:buSzPct val="76744"/>
              <a:buFont typeface="Arial"/>
              <a:buNone/>
            </a:pPr>
            <a:r>
              <a:rPr lang="da" sz="1433">
                <a:solidFill>
                  <a:schemeClr val="lt1"/>
                </a:solidFill>
              </a:rPr>
              <a:t>The Danish industry lacked manpower, and the foreigners got the jobs that could not be filled with Danes. In 1970 there were approx. 20,000 foreign workers in Denmark. The vast majority only intended to live and work in Denmark for a few years. Then they wanted to return to their homeland. But once the children came here and started school, the planned journey home was rarely realized.</a:t>
            </a:r>
            <a:endParaRPr sz="1433">
              <a:solidFill>
                <a:schemeClr val="lt1"/>
              </a:solidFill>
            </a:endParaRPr>
          </a:p>
          <a:p>
            <a:pPr indent="0" lvl="0" marL="0" rtl="0" algn="l">
              <a:lnSpc>
                <a:spcPct val="115000"/>
              </a:lnSpc>
              <a:spcBef>
                <a:spcPts val="0"/>
              </a:spcBef>
              <a:spcAft>
                <a:spcPts val="0"/>
              </a:spcAft>
              <a:buClr>
                <a:schemeClr val="dk1"/>
              </a:buClr>
              <a:buSzPct val="1000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ct val="100000"/>
              <a:buFont typeface="Arial"/>
              <a:buNone/>
            </a:pPr>
            <a:r>
              <a:rPr lang="da" sz="1100">
                <a:solidFill>
                  <a:schemeClr val="dk1"/>
                </a:solidFill>
              </a:rPr>
              <a:t>In the 1960s, Danes talked about “guest workers”.</a:t>
            </a:r>
            <a:endParaRPr sz="1100">
              <a:solidFill>
                <a:schemeClr val="dk1"/>
              </a:solidFill>
            </a:endParaRPr>
          </a:p>
          <a:p>
            <a:pPr indent="0" lvl="0" marL="0" rtl="0" algn="l">
              <a:lnSpc>
                <a:spcPct val="115000"/>
              </a:lnSpc>
              <a:spcBef>
                <a:spcPts val="0"/>
              </a:spcBef>
              <a:spcAft>
                <a:spcPts val="0"/>
              </a:spcAft>
              <a:buClr>
                <a:schemeClr val="dk1"/>
              </a:buClr>
              <a:buSzPct val="100000"/>
              <a:buFont typeface="Arial"/>
              <a:buNone/>
            </a:pPr>
            <a:r>
              <a:rPr lang="da" sz="1100">
                <a:solidFill>
                  <a:schemeClr val="dk1"/>
                </a:solidFill>
              </a:rPr>
              <a:t>But as early as the 1970s, the term "foreign workers" began to become more common as the term for the immigrants who had been asked to come here. Many of the immigrants felt lonely; they did not understand Danish and had difficulty getting in touch with Danes.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9"/>
          <p:cNvSpPr txBox="1"/>
          <p:nvPr>
            <p:ph type="title"/>
          </p:nvPr>
        </p:nvSpPr>
        <p:spPr>
          <a:xfrm>
            <a:off x="503200" y="112900"/>
            <a:ext cx="8265300" cy="791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da">
                <a:latin typeface="Times New Roman"/>
                <a:ea typeface="Times New Roman"/>
                <a:cs typeface="Times New Roman"/>
                <a:sym typeface="Times New Roman"/>
              </a:rPr>
              <a:t>Jobs and </a:t>
            </a:r>
            <a:r>
              <a:rPr lang="da">
                <a:latin typeface="Times New Roman"/>
                <a:ea typeface="Times New Roman"/>
                <a:cs typeface="Times New Roman"/>
                <a:sym typeface="Times New Roman"/>
              </a:rPr>
              <a:t>opportunities for migrant workers:</a:t>
            </a:r>
            <a:endParaRPr>
              <a:latin typeface="Times New Roman"/>
              <a:ea typeface="Times New Roman"/>
              <a:cs typeface="Times New Roman"/>
              <a:sym typeface="Times New Roman"/>
            </a:endParaRPr>
          </a:p>
        </p:txBody>
      </p:sp>
      <p:sp>
        <p:nvSpPr>
          <p:cNvPr id="87" name="Google Shape;87;p19"/>
          <p:cNvSpPr txBox="1"/>
          <p:nvPr>
            <p:ph idx="1" type="body"/>
          </p:nvPr>
        </p:nvSpPr>
        <p:spPr>
          <a:xfrm>
            <a:off x="159700" y="904300"/>
            <a:ext cx="3852000" cy="5775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95000"/>
              </a:lnSpc>
              <a:spcBef>
                <a:spcPts val="0"/>
              </a:spcBef>
              <a:spcAft>
                <a:spcPts val="1600"/>
              </a:spcAft>
              <a:buSzPts val="935"/>
              <a:buNone/>
            </a:pPr>
            <a:r>
              <a:rPr lang="da" sz="2240">
                <a:solidFill>
                  <a:schemeClr val="dk1"/>
                </a:solidFill>
                <a:latin typeface="Times New Roman"/>
                <a:ea typeface="Times New Roman"/>
                <a:cs typeface="Times New Roman"/>
                <a:sym typeface="Times New Roman"/>
              </a:rPr>
              <a:t>Unwanted jobs:</a:t>
            </a:r>
            <a:endParaRPr sz="100">
              <a:solidFill>
                <a:schemeClr val="dk1"/>
              </a:solidFill>
              <a:latin typeface="Times New Roman"/>
              <a:ea typeface="Times New Roman"/>
              <a:cs typeface="Times New Roman"/>
              <a:sym typeface="Times New Roman"/>
            </a:endParaRPr>
          </a:p>
        </p:txBody>
      </p:sp>
      <p:sp>
        <p:nvSpPr>
          <p:cNvPr id="88" name="Google Shape;88;p19"/>
          <p:cNvSpPr txBox="1"/>
          <p:nvPr/>
        </p:nvSpPr>
        <p:spPr>
          <a:xfrm>
            <a:off x="159700" y="2410788"/>
            <a:ext cx="4593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a" sz="2000">
                <a:solidFill>
                  <a:schemeClr val="dk1"/>
                </a:solidFill>
                <a:latin typeface="Times New Roman"/>
                <a:ea typeface="Times New Roman"/>
                <a:cs typeface="Times New Roman"/>
                <a:sym typeface="Times New Roman"/>
              </a:rPr>
              <a:t>Refugees escaped to Denmark:</a:t>
            </a:r>
            <a:endParaRPr sz="2000">
              <a:solidFill>
                <a:schemeClr val="dk1"/>
              </a:solidFill>
              <a:latin typeface="Times New Roman"/>
              <a:ea typeface="Times New Roman"/>
              <a:cs typeface="Times New Roman"/>
              <a:sym typeface="Times New Roman"/>
            </a:endParaRPr>
          </a:p>
        </p:txBody>
      </p:sp>
      <p:sp>
        <p:nvSpPr>
          <p:cNvPr id="89" name="Google Shape;89;p19"/>
          <p:cNvSpPr txBox="1"/>
          <p:nvPr/>
        </p:nvSpPr>
        <p:spPr>
          <a:xfrm>
            <a:off x="159700" y="3769725"/>
            <a:ext cx="3539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a" sz="2000">
                <a:solidFill>
                  <a:schemeClr val="dk1"/>
                </a:solidFill>
                <a:highlight>
                  <a:schemeClr val="lt1"/>
                </a:highlight>
                <a:latin typeface="Times New Roman"/>
                <a:ea typeface="Times New Roman"/>
                <a:cs typeface="Times New Roman"/>
                <a:sym typeface="Times New Roman"/>
              </a:rPr>
              <a:t>Guest workers:</a:t>
            </a:r>
            <a:endParaRPr sz="2000">
              <a:solidFill>
                <a:schemeClr val="dk1"/>
              </a:solidFill>
              <a:highlight>
                <a:schemeClr val="lt1"/>
              </a:highlight>
              <a:latin typeface="Times New Roman"/>
              <a:ea typeface="Times New Roman"/>
              <a:cs typeface="Times New Roman"/>
              <a:sym typeface="Times New Roman"/>
            </a:endParaRPr>
          </a:p>
        </p:txBody>
      </p:sp>
      <p:sp>
        <p:nvSpPr>
          <p:cNvPr id="90" name="Google Shape;90;p19"/>
          <p:cNvSpPr txBox="1"/>
          <p:nvPr/>
        </p:nvSpPr>
        <p:spPr>
          <a:xfrm>
            <a:off x="7328525" y="4290625"/>
            <a:ext cx="1314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a" sz="1600"/>
              <a:t>By: Daniel</a:t>
            </a:r>
            <a:endParaRPr sz="1600"/>
          </a:p>
        </p:txBody>
      </p:sp>
      <p:pic>
        <p:nvPicPr>
          <p:cNvPr id="91" name="Google Shape;91;p19"/>
          <p:cNvPicPr preferRelativeResize="0"/>
          <p:nvPr/>
        </p:nvPicPr>
        <p:blipFill>
          <a:blip r:embed="rId3">
            <a:alphaModFix/>
          </a:blip>
          <a:stretch>
            <a:fillRect/>
          </a:stretch>
        </p:blipFill>
        <p:spPr>
          <a:xfrm>
            <a:off x="4711600" y="904300"/>
            <a:ext cx="4056900" cy="3358025"/>
          </a:xfrm>
          <a:prstGeom prst="rect">
            <a:avLst/>
          </a:prstGeom>
          <a:noFill/>
          <a:ln>
            <a:noFill/>
          </a:ln>
        </p:spPr>
      </p:pic>
      <p:sp>
        <p:nvSpPr>
          <p:cNvPr id="92" name="Google Shape;92;p19"/>
          <p:cNvSpPr txBox="1"/>
          <p:nvPr/>
        </p:nvSpPr>
        <p:spPr>
          <a:xfrm>
            <a:off x="181600" y="1401600"/>
            <a:ext cx="4704000" cy="1009200"/>
          </a:xfrm>
          <a:prstGeom prst="rect">
            <a:avLst/>
          </a:prstGeom>
          <a:noFill/>
          <a:ln>
            <a:noFill/>
          </a:ln>
        </p:spPr>
        <p:txBody>
          <a:bodyPr anchorCtr="0" anchor="t" bIns="91425" lIns="91425" spcFirstLastPara="1" rIns="91425" wrap="square" tIns="91425">
            <a:spAutoFit/>
          </a:bodyPr>
          <a:lstStyle/>
          <a:p>
            <a:pPr indent="0" lvl="0" marL="0" rtl="0" algn="l">
              <a:lnSpc>
                <a:spcPct val="128571"/>
              </a:lnSpc>
              <a:spcBef>
                <a:spcPts val="0"/>
              </a:spcBef>
              <a:spcAft>
                <a:spcPts val="0"/>
              </a:spcAft>
              <a:buClr>
                <a:schemeClr val="dk1"/>
              </a:buClr>
              <a:buSzPts val="1100"/>
              <a:buFont typeface="Arial"/>
              <a:buNone/>
            </a:pPr>
            <a:r>
              <a:rPr lang="da" sz="1500">
                <a:solidFill>
                  <a:srgbClr val="202124"/>
                </a:solidFill>
              </a:rPr>
              <a:t>In the 1960s, Denmark found itself for the first time in a situation where industry exports for larger amounts than agriculture…</a:t>
            </a:r>
            <a:endParaRPr sz="1800"/>
          </a:p>
        </p:txBody>
      </p:sp>
      <p:sp>
        <p:nvSpPr>
          <p:cNvPr id="93" name="Google Shape;93;p19"/>
          <p:cNvSpPr txBox="1"/>
          <p:nvPr/>
        </p:nvSpPr>
        <p:spPr>
          <a:xfrm>
            <a:off x="126400" y="2760525"/>
            <a:ext cx="4660200" cy="1009200"/>
          </a:xfrm>
          <a:prstGeom prst="rect">
            <a:avLst/>
          </a:prstGeom>
          <a:noFill/>
          <a:ln>
            <a:noFill/>
          </a:ln>
        </p:spPr>
        <p:txBody>
          <a:bodyPr anchorCtr="0" anchor="t" bIns="91425" lIns="91425" spcFirstLastPara="1" rIns="91425" wrap="square" tIns="91425">
            <a:spAutoFit/>
          </a:bodyPr>
          <a:lstStyle/>
          <a:p>
            <a:pPr indent="0" lvl="0" marL="0" rtl="0" algn="l">
              <a:lnSpc>
                <a:spcPct val="128571"/>
              </a:lnSpc>
              <a:spcBef>
                <a:spcPts val="0"/>
              </a:spcBef>
              <a:spcAft>
                <a:spcPts val="0"/>
              </a:spcAft>
              <a:buClr>
                <a:schemeClr val="dk1"/>
              </a:buClr>
              <a:buSzPts val="1100"/>
              <a:buFont typeface="Arial"/>
              <a:buNone/>
            </a:pPr>
            <a:r>
              <a:rPr lang="da" sz="1500">
                <a:solidFill>
                  <a:srgbClr val="202124"/>
                </a:solidFill>
              </a:rPr>
              <a:t>The Danish industry lacked manpower, and the foreigners got the jobs that could not be filled with Danes…</a:t>
            </a:r>
            <a:endParaRPr sz="1800"/>
          </a:p>
        </p:txBody>
      </p:sp>
      <p:sp>
        <p:nvSpPr>
          <p:cNvPr id="94" name="Google Shape;94;p19"/>
          <p:cNvSpPr txBox="1"/>
          <p:nvPr/>
        </p:nvSpPr>
        <p:spPr>
          <a:xfrm>
            <a:off x="159700" y="4165675"/>
            <a:ext cx="4885800" cy="68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da" sz="1500">
                <a:solidFill>
                  <a:schemeClr val="dk1"/>
                </a:solidFill>
              </a:rPr>
              <a:t>In the 1960s, Danes talked about “guest workers”.</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da" sz="1500">
                <a:solidFill>
                  <a:schemeClr val="dk1"/>
                </a:solidFill>
              </a:rPr>
              <a:t>But as early as the 1970s…</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0"/>
          <p:cNvSpPr txBox="1"/>
          <p:nvPr>
            <p:ph type="title"/>
          </p:nvPr>
        </p:nvSpPr>
        <p:spPr>
          <a:xfrm>
            <a:off x="291875" y="406900"/>
            <a:ext cx="4813500" cy="1388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da"/>
              <a:t>Restriction</a:t>
            </a:r>
            <a:r>
              <a:rPr lang="da"/>
              <a:t> </a:t>
            </a:r>
            <a:endParaRPr/>
          </a:p>
        </p:txBody>
      </p:sp>
      <p:sp>
        <p:nvSpPr>
          <p:cNvPr id="100" name="Google Shape;100;p20"/>
          <p:cNvSpPr txBox="1"/>
          <p:nvPr>
            <p:ph idx="1" type="body"/>
          </p:nvPr>
        </p:nvSpPr>
        <p:spPr>
          <a:xfrm>
            <a:off x="291875" y="2132951"/>
            <a:ext cx="4813500" cy="25770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sz="4800"/>
          </a:p>
          <a:p>
            <a:pPr indent="0" lvl="0" marL="0" rtl="0" algn="l">
              <a:spcBef>
                <a:spcPts val="1600"/>
              </a:spcBef>
              <a:spcAft>
                <a:spcPts val="0"/>
              </a:spcAft>
              <a:buNone/>
            </a:pPr>
            <a:r>
              <a:rPr lang="da" sz="4800">
                <a:solidFill>
                  <a:srgbClr val="000000"/>
                </a:solidFill>
              </a:rPr>
              <a:t>By: Louise </a:t>
            </a:r>
            <a:endParaRPr sz="4800">
              <a:solidFill>
                <a:srgbClr val="000000"/>
              </a:solidFill>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01" name="Google Shape;101;p20"/>
          <p:cNvPicPr preferRelativeResize="0"/>
          <p:nvPr/>
        </p:nvPicPr>
        <p:blipFill rotWithShape="1">
          <a:blip r:embed="rId3">
            <a:alphaModFix/>
          </a:blip>
          <a:srcRect b="0" l="-8342" r="-8330" t="0"/>
          <a:stretch/>
        </p:blipFill>
        <p:spPr>
          <a:xfrm>
            <a:off x="2439725" y="973850"/>
            <a:ext cx="6491551" cy="3651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txBox="1"/>
          <p:nvPr>
            <p:ph idx="1" type="body"/>
          </p:nvPr>
        </p:nvSpPr>
        <p:spPr>
          <a:xfrm>
            <a:off x="1296175" y="818100"/>
            <a:ext cx="6198600" cy="31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da" sz="1100">
                <a:solidFill>
                  <a:schemeClr val="dk1"/>
                </a:solidFill>
              </a:rPr>
              <a:t>Most EU countries introduced a more or less restrictive immigration ban in the 1970s. In Denmark, this happened in 1973. This meant that you had to be a refugee to obtain a permanent residence permit. The immigration stop also worked at the municipal level, but there it was not only about immigrants, but also about refugees. In 1983, the Aliens Act was passed, and it was tightened for refugees in 1986. Several municipalities, which had a significant concentration of citizens on transfer income, began to protest that they should continue to receive immigrants and refugees in their municipalities.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Refugee Act.</a:t>
            </a:r>
            <a:endParaRPr/>
          </a:p>
        </p:txBody>
      </p:sp>
      <p:sp>
        <p:nvSpPr>
          <p:cNvPr id="112" name="Google Shape;112;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da" sz="1500">
                <a:solidFill>
                  <a:schemeClr val="dk1"/>
                </a:solidFill>
              </a:rPr>
              <a:t>Made by Natasha</a:t>
            </a:r>
            <a:endParaRPr sz="1500">
              <a:solidFill>
                <a:schemeClr val="dk1"/>
              </a:solidFill>
            </a:endParaRPr>
          </a:p>
        </p:txBody>
      </p:sp>
      <p:pic>
        <p:nvPicPr>
          <p:cNvPr id="113" name="Google Shape;113;p22"/>
          <p:cNvPicPr preferRelativeResize="0"/>
          <p:nvPr/>
        </p:nvPicPr>
        <p:blipFill>
          <a:blip r:embed="rId3">
            <a:alphaModFix/>
          </a:blip>
          <a:stretch>
            <a:fillRect/>
          </a:stretch>
        </p:blipFill>
        <p:spPr>
          <a:xfrm>
            <a:off x="2430075" y="327000"/>
            <a:ext cx="6402225" cy="4489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b="1" lang="da" sz="2000"/>
              <a:t>Refugee Act</a:t>
            </a:r>
            <a:endParaRPr b="1" sz="3700"/>
          </a:p>
        </p:txBody>
      </p:sp>
      <p:sp>
        <p:nvSpPr>
          <p:cNvPr id="119" name="Google Shape;119;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da" sz="1100">
                <a:solidFill>
                  <a:schemeClr val="dk1"/>
                </a:solidFill>
              </a:rPr>
              <a:t>Refugees who came to Denmark did not give problems in the period from the 1950s until the beginning of the 1980s. Denmark was proud of its humanitarian attitude and tolerance and welcomed Hungarian refugees after the 1956 uprising, Polish refugees in 1969-70, refugees from Chile in 1973-74 and Vietnamese boat refugees around 1980. </a:t>
            </a:r>
            <a:endParaRPr sz="1100">
              <a:solidFill>
                <a:schemeClr val="dk1"/>
              </a:solidFill>
            </a:endParaRPr>
          </a:p>
          <a:p>
            <a:pPr indent="0" lvl="0" marL="0" rtl="0" algn="l">
              <a:spcBef>
                <a:spcPts val="0"/>
              </a:spcBef>
              <a:spcAft>
                <a:spcPts val="0"/>
              </a:spcAft>
              <a:buNone/>
            </a:pPr>
            <a:r>
              <a:rPr lang="da" sz="1100">
                <a:solidFill>
                  <a:schemeClr val="dk1"/>
                </a:solidFill>
              </a:rPr>
              <a:t>Approx. In the period 1984-86, on the other hand, 10,000 refugees from Iran, Lebanon and Sri Lanka turned upside down both Danish refugee policy and the population's relationship to both refugees and immigrants.</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da" sz="1100">
                <a:solidFill>
                  <a:schemeClr val="dk1"/>
                </a:solidFill>
              </a:rPr>
              <a:t>Many Danes began to perceive the foreigners as competitors in the labor, education and housing market, and as some who came to spy on the Danish welfare state. Against this background, the Parliament adopted a new refugee policy in 1986, making Denmark one of the most difficult countries accessible to refugees, instead of one of the most liberal. In the following years, the legislation in this area was repeatedly amended. On 14 December 1994, the so-called "Bosnian law" was passed in the Parliament. The law was part of a compromise between the liberal and Conservatives and, on the other hand, the Social Democrats and the other governing parties.</a:t>
            </a:r>
            <a:endParaRPr sz="11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4"/>
          <p:cNvSpPr txBox="1"/>
          <p:nvPr>
            <p:ph type="title"/>
          </p:nvPr>
        </p:nvSpPr>
        <p:spPr>
          <a:xfrm>
            <a:off x="291875" y="406900"/>
            <a:ext cx="3039600" cy="1388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da"/>
              <a:t>resettlement</a:t>
            </a:r>
            <a:r>
              <a:rPr lang="da"/>
              <a:t> refugees in Denmark</a:t>
            </a:r>
            <a:endParaRPr/>
          </a:p>
        </p:txBody>
      </p:sp>
      <p:sp>
        <p:nvSpPr>
          <p:cNvPr id="125" name="Google Shape;125;p24"/>
          <p:cNvSpPr/>
          <p:nvPr/>
        </p:nvSpPr>
        <p:spPr>
          <a:xfrm>
            <a:off x="4232750" y="0"/>
            <a:ext cx="4911300" cy="5143500"/>
          </a:xfrm>
          <a:prstGeom prst="parallelogram">
            <a:avLst>
              <a:gd fmla="val 25000" name="adj"/>
            </a:avLst>
          </a:prstGeom>
          <a:solidFill>
            <a:srgbClr val="FFFFFF"/>
          </a:solidFill>
          <a:ln>
            <a:noFill/>
          </a:ln>
          <a:effectLst>
            <a:outerShdw blurRad="50800" rotWithShape="0" algn="tl" dist="38100">
              <a:srgbClr val="000000">
                <a:alpha val="29800"/>
              </a:srgbClr>
            </a:outerShdw>
          </a:effectLst>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24"/>
          <p:cNvSpPr/>
          <p:nvPr/>
        </p:nvSpPr>
        <p:spPr>
          <a:xfrm>
            <a:off x="3331550" y="0"/>
            <a:ext cx="5633700" cy="5143500"/>
          </a:xfrm>
          <a:prstGeom prst="parallelogram">
            <a:avLst>
              <a:gd fmla="val 24220" name="adj"/>
            </a:avLst>
          </a:prstGeom>
          <a:solidFill>
            <a:srgbClr val="EEEEEE">
              <a:alpha val="67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7" name="Google Shape;127;p24"/>
          <p:cNvPicPr preferRelativeResize="0"/>
          <p:nvPr/>
        </p:nvPicPr>
        <p:blipFill rotWithShape="1">
          <a:blip r:embed="rId3">
            <a:alphaModFix/>
          </a:blip>
          <a:srcRect b="0" l="13811" r="13803" t="0"/>
          <a:stretch/>
        </p:blipFill>
        <p:spPr>
          <a:xfrm>
            <a:off x="3562350" y="0"/>
            <a:ext cx="5581800" cy="5143500"/>
          </a:xfrm>
          <a:prstGeom prst="parallelogram">
            <a:avLst>
              <a:gd fmla="val 23683" name="adj"/>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5"/>
          <p:cNvSpPr txBox="1"/>
          <p:nvPr>
            <p:ph idx="1" type="body"/>
          </p:nvPr>
        </p:nvSpPr>
        <p:spPr>
          <a:xfrm>
            <a:off x="643950" y="644975"/>
            <a:ext cx="7856100" cy="4007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Clr>
                <a:schemeClr val="dk1"/>
              </a:buClr>
              <a:buSzPts val="1100"/>
              <a:buFont typeface="Arial"/>
              <a:buNone/>
            </a:pPr>
            <a:r>
              <a:rPr lang="da" sz="1100">
                <a:solidFill>
                  <a:schemeClr val="dk1"/>
                </a:solidFill>
              </a:rPr>
              <a:t>A total of 614,000 immigrants and refugees live in Denmark today. This may sound like a lot (of a population of 5,8 mil people), but in recent years refugees have only made up 1-2% of all foreigners who received a residence permit in Denmark. And over time, many refugees get Danish citizenship, and their children grow up and become native Danes. It is difficult to imagine Denmark today without the refugees from Hungary, Vietnam, Chile, Afghanistan, Sri Lanka, Iran, Bosnia, etc. who have become an important part of society.</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da" sz="1100">
                <a:solidFill>
                  <a:schemeClr val="dk1"/>
                </a:solidFill>
              </a:rPr>
              <a:t>Refugees who were granted asylum in Denmark</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da" sz="1100">
                <a:solidFill>
                  <a:schemeClr val="dk1"/>
                </a:solidFill>
              </a:rPr>
              <a:t>Year		In total		Largest groups</a:t>
            </a:r>
            <a:endParaRPr sz="1100">
              <a:solidFill>
                <a:schemeClr val="dk1"/>
              </a:solidFill>
            </a:endParaRPr>
          </a:p>
          <a:p>
            <a:pPr indent="0" lvl="0" marL="0" rtl="0" algn="l">
              <a:spcBef>
                <a:spcPts val="0"/>
              </a:spcBef>
              <a:spcAft>
                <a:spcPts val="0"/>
              </a:spcAft>
              <a:buClr>
                <a:schemeClr val="dk1"/>
              </a:buClr>
              <a:buSzPts val="1100"/>
              <a:buFont typeface="Arial"/>
              <a:buNone/>
            </a:pPr>
            <a:r>
              <a:rPr lang="da" sz="1100">
                <a:solidFill>
                  <a:schemeClr val="dk1"/>
                </a:solidFill>
              </a:rPr>
              <a:t>1956-59 	1.676 		(1.470 Hungary) 	</a:t>
            </a:r>
            <a:endParaRPr sz="1100">
              <a:solidFill>
                <a:schemeClr val="dk1"/>
              </a:solidFill>
            </a:endParaRPr>
          </a:p>
          <a:p>
            <a:pPr indent="0" lvl="0" marL="0" rtl="0" algn="l">
              <a:spcBef>
                <a:spcPts val="0"/>
              </a:spcBef>
              <a:spcAft>
                <a:spcPts val="0"/>
              </a:spcAft>
              <a:buClr>
                <a:schemeClr val="dk1"/>
              </a:buClr>
              <a:buSzPts val="1100"/>
              <a:buFont typeface="Arial"/>
              <a:buNone/>
            </a:pPr>
            <a:r>
              <a:rPr lang="da" sz="1100">
                <a:solidFill>
                  <a:schemeClr val="dk1"/>
                </a:solidFill>
              </a:rPr>
              <a:t>1960-64 	401 		(143 Yugoslavia) </a:t>
            </a:r>
            <a:endParaRPr sz="1100">
              <a:solidFill>
                <a:schemeClr val="dk1"/>
              </a:solidFill>
            </a:endParaRPr>
          </a:p>
          <a:p>
            <a:pPr indent="0" lvl="0" marL="0" rtl="0" algn="l">
              <a:spcBef>
                <a:spcPts val="0"/>
              </a:spcBef>
              <a:spcAft>
                <a:spcPts val="0"/>
              </a:spcAft>
              <a:buClr>
                <a:schemeClr val="dk1"/>
              </a:buClr>
              <a:buSzPts val="1100"/>
              <a:buFont typeface="Arial"/>
              <a:buNone/>
            </a:pPr>
            <a:r>
              <a:rPr lang="da" sz="1100">
                <a:solidFill>
                  <a:schemeClr val="dk1"/>
                </a:solidFill>
              </a:rPr>
              <a:t>1965-69 	2.009 		(1.309 Poland) </a:t>
            </a:r>
            <a:endParaRPr sz="1100">
              <a:solidFill>
                <a:schemeClr val="dk1"/>
              </a:solidFill>
            </a:endParaRPr>
          </a:p>
          <a:p>
            <a:pPr indent="0" lvl="0" marL="0" rtl="0" algn="l">
              <a:spcBef>
                <a:spcPts val="0"/>
              </a:spcBef>
              <a:spcAft>
                <a:spcPts val="0"/>
              </a:spcAft>
              <a:buClr>
                <a:schemeClr val="dk1"/>
              </a:buClr>
              <a:buSzPts val="1100"/>
              <a:buFont typeface="Arial"/>
              <a:buNone/>
            </a:pPr>
            <a:r>
              <a:rPr lang="da" sz="1100">
                <a:solidFill>
                  <a:schemeClr val="dk1"/>
                </a:solidFill>
              </a:rPr>
              <a:t>1970-74 	3.299 		(2.055 Poland) </a:t>
            </a:r>
            <a:endParaRPr sz="1100">
              <a:solidFill>
                <a:schemeClr val="dk1"/>
              </a:solidFill>
            </a:endParaRPr>
          </a:p>
          <a:p>
            <a:pPr indent="0" lvl="0" marL="0" rtl="0" algn="l">
              <a:spcBef>
                <a:spcPts val="0"/>
              </a:spcBef>
              <a:spcAft>
                <a:spcPts val="0"/>
              </a:spcAft>
              <a:buClr>
                <a:schemeClr val="dk1"/>
              </a:buClr>
              <a:buSzPts val="1100"/>
              <a:buFont typeface="Arial"/>
              <a:buNone/>
            </a:pPr>
            <a:r>
              <a:rPr lang="da" sz="1100">
                <a:solidFill>
                  <a:schemeClr val="dk1"/>
                </a:solidFill>
              </a:rPr>
              <a:t>1975-79 	2.620 		(1.502 Vietnam, 498 Chile) </a:t>
            </a:r>
            <a:endParaRPr sz="1100">
              <a:solidFill>
                <a:schemeClr val="dk1"/>
              </a:solidFill>
            </a:endParaRPr>
          </a:p>
          <a:p>
            <a:pPr indent="0" lvl="0" marL="0" rtl="0" algn="l">
              <a:spcBef>
                <a:spcPts val="0"/>
              </a:spcBef>
              <a:spcAft>
                <a:spcPts val="0"/>
              </a:spcAft>
              <a:buClr>
                <a:schemeClr val="dk1"/>
              </a:buClr>
              <a:buSzPts val="1100"/>
              <a:buFont typeface="Arial"/>
              <a:buNone/>
            </a:pPr>
            <a:r>
              <a:rPr lang="da" sz="1100">
                <a:solidFill>
                  <a:schemeClr val="dk1"/>
                </a:solidFill>
              </a:rPr>
              <a:t>1980-84 	4.369 		(2.198 Vietnam) </a:t>
            </a:r>
            <a:endParaRPr sz="1100">
              <a:solidFill>
                <a:schemeClr val="dk1"/>
              </a:solidFill>
            </a:endParaRPr>
          </a:p>
          <a:p>
            <a:pPr indent="0" lvl="0" marL="0" rtl="0" algn="l">
              <a:spcBef>
                <a:spcPts val="0"/>
              </a:spcBef>
              <a:spcAft>
                <a:spcPts val="0"/>
              </a:spcAft>
              <a:buClr>
                <a:schemeClr val="dk1"/>
              </a:buClr>
              <a:buSzPts val="1100"/>
              <a:buFont typeface="Arial"/>
              <a:buNone/>
            </a:pPr>
            <a:r>
              <a:rPr lang="da" sz="1100">
                <a:solidFill>
                  <a:schemeClr val="dk1"/>
                </a:solidFill>
              </a:rPr>
              <a:t>1985-89 	26.352 	(7.339 Iran, 5.659 no nationality, 4.354 Sri Lanka) </a:t>
            </a:r>
            <a:endParaRPr sz="1100">
              <a:solidFill>
                <a:schemeClr val="dk1"/>
              </a:solidFill>
            </a:endParaRPr>
          </a:p>
          <a:p>
            <a:pPr indent="0" lvl="0" marL="0" rtl="0" algn="l">
              <a:spcBef>
                <a:spcPts val="0"/>
              </a:spcBef>
              <a:spcAft>
                <a:spcPts val="0"/>
              </a:spcAft>
              <a:buClr>
                <a:schemeClr val="dk1"/>
              </a:buClr>
              <a:buSzPts val="1100"/>
              <a:buFont typeface="Arial"/>
              <a:buNone/>
            </a:pPr>
            <a:r>
              <a:rPr lang="da" sz="1100">
                <a:solidFill>
                  <a:schemeClr val="dk1"/>
                </a:solidFill>
              </a:rPr>
              <a:t>1990-94 	17.191 	(3.606 Irak, 3.520 Somalia, 3.359 no nationality) </a:t>
            </a:r>
            <a:endParaRPr sz="1100">
              <a:solidFill>
                <a:schemeClr val="dk1"/>
              </a:solidFill>
            </a:endParaRPr>
          </a:p>
          <a:p>
            <a:pPr indent="0" lvl="0" marL="0" rtl="0" algn="l">
              <a:spcBef>
                <a:spcPts val="0"/>
              </a:spcBef>
              <a:spcAft>
                <a:spcPts val="0"/>
              </a:spcAft>
              <a:buClr>
                <a:schemeClr val="dk1"/>
              </a:buClr>
              <a:buSzPts val="1100"/>
              <a:buFont typeface="Arial"/>
              <a:buNone/>
            </a:pPr>
            <a:r>
              <a:rPr lang="da" sz="1100">
                <a:solidFill>
                  <a:schemeClr val="dk1"/>
                </a:solidFill>
              </a:rPr>
              <a:t>1995-99 	44.260 	(19.809 Bosnien-Herc., 6.906 Iraq, 6.107 Somalia) </a:t>
            </a:r>
            <a:endParaRPr sz="1100">
              <a:solidFill>
                <a:schemeClr val="dk1"/>
              </a:solidFill>
            </a:endParaRPr>
          </a:p>
          <a:p>
            <a:pPr indent="0" lvl="0" marL="0" rtl="0" algn="l">
              <a:spcBef>
                <a:spcPts val="0"/>
              </a:spcBef>
              <a:spcAft>
                <a:spcPts val="0"/>
              </a:spcAft>
              <a:buClr>
                <a:schemeClr val="dk1"/>
              </a:buClr>
              <a:buSzPts val="1100"/>
              <a:buFont typeface="Arial"/>
              <a:buNone/>
            </a:pPr>
            <a:r>
              <a:rPr lang="da" sz="1100">
                <a:solidFill>
                  <a:schemeClr val="dk1"/>
                </a:solidFill>
              </a:rPr>
              <a:t>2000-04 	19.527 	(5.174 Afghanistan, 4.921 Iraq) </a:t>
            </a:r>
            <a:endParaRPr sz="1100">
              <a:solidFill>
                <a:schemeClr val="dk1"/>
              </a:solidFill>
            </a:endParaRPr>
          </a:p>
          <a:p>
            <a:pPr indent="0" lvl="0" marL="0" rtl="0" algn="l">
              <a:spcBef>
                <a:spcPts val="0"/>
              </a:spcBef>
              <a:spcAft>
                <a:spcPts val="0"/>
              </a:spcAft>
              <a:buClr>
                <a:schemeClr val="dk1"/>
              </a:buClr>
              <a:buSzPts val="1100"/>
              <a:buFont typeface="Arial"/>
              <a:buNone/>
            </a:pPr>
            <a:r>
              <a:rPr lang="da" sz="1100">
                <a:solidFill>
                  <a:schemeClr val="dk1"/>
                </a:solidFill>
              </a:rPr>
              <a:t>2005-09 	6.349 		(979 Iraq, 650 Burma) </a:t>
            </a:r>
            <a:endParaRPr sz="1100">
              <a:solidFill>
                <a:schemeClr val="dk1"/>
              </a:solidFill>
            </a:endParaRPr>
          </a:p>
          <a:p>
            <a:pPr indent="0" lvl="0" marL="0" rtl="0" algn="l">
              <a:spcBef>
                <a:spcPts val="0"/>
              </a:spcBef>
              <a:spcAft>
                <a:spcPts val="0"/>
              </a:spcAft>
              <a:buClr>
                <a:schemeClr val="dk1"/>
              </a:buClr>
              <a:buSzPts val="1100"/>
              <a:buFont typeface="Arial"/>
              <a:buNone/>
            </a:pPr>
            <a:r>
              <a:rPr lang="da" sz="1100">
                <a:solidFill>
                  <a:schemeClr val="dk1"/>
                </a:solidFill>
              </a:rPr>
              <a:t>2010-14 	14.397 	(3.004 Syria, 1.764 Afghanistan, 1.395 Iran) </a:t>
            </a:r>
            <a:endParaRPr sz="1100">
              <a:solidFill>
                <a:schemeClr val="dk1"/>
              </a:solidFill>
            </a:endParaRPr>
          </a:p>
          <a:p>
            <a:pPr indent="0" lvl="0" marL="0" rtl="0" algn="l">
              <a:spcBef>
                <a:spcPts val="0"/>
              </a:spcBef>
              <a:spcAft>
                <a:spcPts val="0"/>
              </a:spcAft>
              <a:buClr>
                <a:schemeClr val="dk1"/>
              </a:buClr>
              <a:buSzPts val="1100"/>
              <a:buFont typeface="Arial"/>
              <a:buNone/>
            </a:pPr>
            <a:r>
              <a:rPr lang="da" sz="1100">
                <a:solidFill>
                  <a:schemeClr val="dk1"/>
                </a:solidFill>
              </a:rPr>
              <a:t>2015-19 	22.583 	(13.357 Syria, 5.011 Eritrea, 1,923 no nationality, 1.744 Iran)</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